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81" r:id="rId5"/>
    <p:sldId id="282" r:id="rId6"/>
    <p:sldId id="289" r:id="rId7"/>
    <p:sldId id="283" r:id="rId8"/>
    <p:sldId id="284" r:id="rId9"/>
    <p:sldId id="286" r:id="rId10"/>
    <p:sldId id="287" r:id="rId11"/>
    <p:sldId id="288" r:id="rId12"/>
    <p:sldId id="290" r:id="rId13"/>
    <p:sldId id="285" r:id="rId14"/>
    <p:sldId id="29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5" d="100"/>
          <a:sy n="95" d="100"/>
        </p:scale>
        <p:origin x="55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8C23-CBF0-4857-9F1D-983F035D71D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0BF5A-2BB5-4532-9F95-40A5B2990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43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485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058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266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938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0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381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450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08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26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892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008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0BF5A-2BB5-4532-9F95-40A5B29908C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461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0F5FB-74FC-8CED-5888-5A42B54B9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E80F67-75D8-F4F3-BD4B-E2AF29F23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8080AF-08AA-EBFC-095F-BEA717E5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43AC5-9381-6F4E-0C22-07B93E88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C3980-2320-B6AF-80E5-C514DA89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222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2F4F2-64FB-7D79-0FAC-4DDED9D76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0C18ED-80BB-2A82-C386-C7DA163CD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DF47ED-1906-E675-12DB-D2970828F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E1BC6-7E3B-85F8-B12D-C92D533F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485E4-4450-DD51-974E-72D59B6C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0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97156E-651C-204D-2D9C-70A8DC85C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0029F8-CF31-27C8-AB76-8105F30B4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E68B05-12CA-51B3-6CFA-D574610F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E7B2AB-FAE5-CA01-DE37-175447B25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C59A6-74F5-2C95-EB41-573DAA223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51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1F015-F417-9D06-981F-354CCAB0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9A8A97-FDF0-6B29-1CCE-CC876144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2C5937-C897-97AE-9DF8-41A80358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73EF6-9C20-28A0-F82C-B6CC59655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C2312-A4FB-5AA0-E558-5DB176BC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75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36BBB-F7D0-031D-3C78-237BD8478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645A0-5B85-0BF6-4270-BCE7202D9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4BE5A7-8571-E816-C456-D0157DF7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1E9B6B-2B7B-209C-A9D5-A15BE35B5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D193F-0FDE-A32E-CC67-72171A2F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3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02585-E0E1-25BC-EEF8-EC4F8719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DFB6B-1C62-3079-93E3-F52196E6A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082C0E-1FBA-D93F-330B-CE8C39088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304278-B59B-551D-5D9E-9DCD5FB28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33448-BCA2-C868-7772-07EAE8608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356D7-B35B-8FD9-0E25-A852162B7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65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FA38F-7C1C-8F71-981B-A320E4DFE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769504-1D30-377C-AEE7-48BEACD59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55945F-B3E1-2B6D-2652-890ED7AE2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54FED3-4213-50FA-863D-CB10552FAC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F9E160-B17F-7ABD-B466-83BE00FAE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C88820-0D11-CFF4-6F24-D3F7BE70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15964-047C-7029-F95A-166E46AB4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2D13D7-0743-E843-21B7-B20C5FC0D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81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AEA80-32D7-F5FE-F417-C0F1A0AE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D5F32C-DC3A-DF70-0D2B-3551CC49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812B9C-6FF0-4884-591E-CA140C7A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3D8106-9134-A83C-4A22-EF8D54CAE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4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82579B5-EEEB-CF39-BEA5-15FB53BB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6B4086-254F-B448-89A4-0909794F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B2B587-5C3F-EBB2-EF5A-B854E576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89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D3736-780B-9F5D-EE02-C03C3EF9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010F6-D71C-E9E2-BEC1-8D959BAA2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48073D-9F71-A6D9-1BE4-1C53BA488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A2BC81-1C84-8BBA-2967-AB1E1340B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3F281C-95A5-2B0E-DD86-067F4AB1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374F86-E10C-8584-1740-73781278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8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8CAC1-53AB-1561-7CB5-EB2552B26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D52D0C-C16E-78A1-44AE-5D7E888AA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01D793-DC66-EFBE-CA01-B66C4EEAA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99C5E-9378-C839-96AD-96EBE0E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CAE326-2AAB-C5A7-CB11-7140936C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BA5ED3-9E3C-E209-FBE4-79796377C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207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13161A-BEC9-F009-E112-5CD43BF2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132E55-451F-47CF-7BDB-9A47513CC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6095A-980D-86DF-7C93-CAA353805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24CDA-9CF1-47BA-B1A8-D48C4B6A87B5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AC902-9ECC-294E-D983-99F130E23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D8278C-9A6E-D003-8570-E89879E0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E27F9-72F9-4752-BAE4-692B545890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02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9CDC0-1BFD-9AF0-19A6-E1A85D1BD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b="1" err="1"/>
              <a:t>펄어비스</a:t>
            </a:r>
            <a:r>
              <a:rPr lang="ko-KR" altLang="en-US" sz="5400" b="1"/>
              <a:t> 인재양성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399A88-AD88-DBB9-7783-266A94EB5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3200"/>
              <a:t>소프트웨어융합학과 </a:t>
            </a:r>
            <a:r>
              <a:rPr lang="en-US" altLang="ko-KR" sz="3200"/>
              <a:t>2018103258 </a:t>
            </a:r>
            <a:r>
              <a:rPr lang="ko-KR" altLang="en-US" sz="3200"/>
              <a:t>임형준</a:t>
            </a:r>
          </a:p>
        </p:txBody>
      </p:sp>
    </p:spTree>
    <p:extLst>
      <p:ext uri="{BB962C8B-B14F-4D97-AF65-F5344CB8AC3E}">
        <p14:creationId xmlns:p14="http://schemas.microsoft.com/office/powerpoint/2010/main" val="220753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1601661" cy="119464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현재 </a:t>
            </a:r>
            <a:r>
              <a:rPr lang="en-US" altLang="ko-KR" sz="2000">
                <a:latin typeface="+mn-ea"/>
              </a:rPr>
              <a:t>impact_projection </a:t>
            </a:r>
            <a:r>
              <a:rPr lang="ko-KR" altLang="en-US" sz="2000">
                <a:latin typeface="+mn-ea"/>
              </a:rPr>
              <a:t>코드 </a:t>
            </a:r>
            <a:r>
              <a:rPr lang="en-US" altLang="ko-KR" sz="2000">
                <a:latin typeface="+mn-ea"/>
              </a:rPr>
              <a:t>C++</a:t>
            </a:r>
            <a:r>
              <a:rPr lang="ko-KR" altLang="en-US" sz="2000">
                <a:latin typeface="+mn-ea"/>
              </a:rPr>
              <a:t>로 구현 중</a:t>
            </a: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언리얼 파괴 시뮬레이션 </a:t>
            </a:r>
            <a:r>
              <a:rPr lang="en-US" altLang="ko-KR" sz="2000">
                <a:latin typeface="+mn-ea"/>
              </a:rPr>
              <a:t>Chaos system</a:t>
            </a:r>
            <a:r>
              <a:rPr lang="ko-KR" altLang="en-US" sz="2000">
                <a:latin typeface="+mn-ea"/>
              </a:rPr>
              <a:t>을 이용해서 구현 예정</a:t>
            </a: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파이썬 코드의 </a:t>
            </a:r>
            <a:r>
              <a:rPr lang="en-US" altLang="ko-KR" sz="2000">
                <a:latin typeface="+mn-ea"/>
              </a:rPr>
              <a:t>numpy,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matrix </a:t>
            </a:r>
            <a:r>
              <a:rPr lang="ko-KR" altLang="en-US" sz="2000">
                <a:latin typeface="+mn-ea"/>
              </a:rPr>
              <a:t>연산 처리를 언리얼 </a:t>
            </a:r>
            <a:r>
              <a:rPr lang="en-US" altLang="ko-KR" sz="2000">
                <a:latin typeface="+mn-ea"/>
              </a:rPr>
              <a:t>Chaos system</a:t>
            </a:r>
            <a:r>
              <a:rPr lang="ko-KR" altLang="en-US" sz="2000">
                <a:latin typeface="+mn-ea"/>
              </a:rPr>
              <a:t>의 방식을 이용해서 처리할 예정</a:t>
            </a:r>
            <a:endParaRPr lang="en-US" altLang="ko-KR" sz="20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언리얼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Chaos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이용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C645468-7B36-7924-529C-1F36CE61A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469" y="3239598"/>
            <a:ext cx="2982510" cy="33621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ED125A0-02E5-04C2-D437-217B8A5A8B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83" y="3243466"/>
            <a:ext cx="2705816" cy="23192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DD1889-C107-0E07-6D24-87F2328FBA40}"/>
              </a:ext>
            </a:extLst>
          </p:cNvPr>
          <p:cNvSpPr txBox="1"/>
          <p:nvPr/>
        </p:nvSpPr>
        <p:spPr>
          <a:xfrm>
            <a:off x="1163391" y="5935182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unreal code</a:t>
            </a:r>
            <a:r>
              <a:rPr lang="ko-KR" altLang="en-US"/>
              <a:t> 분석</a:t>
            </a: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AD6F4172-0600-5AFF-5E03-3C2E39F146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52"/>
          <a:stretch/>
        </p:blipFill>
        <p:spPr>
          <a:xfrm>
            <a:off x="7273257" y="3156356"/>
            <a:ext cx="4180405" cy="32606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51ED3AA-6FE8-1A73-06C3-DB6FB0268AAC}"/>
              </a:ext>
            </a:extLst>
          </p:cNvPr>
          <p:cNvSpPr txBox="1"/>
          <p:nvPr/>
        </p:nvSpPr>
        <p:spPr>
          <a:xfrm>
            <a:off x="7339607" y="6417035"/>
            <a:ext cx="4180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C++</a:t>
            </a:r>
            <a:r>
              <a:rPr lang="ko-KR" altLang="en-US"/>
              <a:t>로 </a:t>
            </a:r>
            <a:r>
              <a:rPr lang="en-US" altLang="ko-KR"/>
              <a:t>impact_projection</a:t>
            </a:r>
            <a:r>
              <a:rPr lang="ko-KR" altLang="en-US"/>
              <a:t>함수 구현 중</a:t>
            </a:r>
          </a:p>
        </p:txBody>
      </p:sp>
    </p:spTree>
    <p:extLst>
      <p:ext uri="{BB962C8B-B14F-4D97-AF65-F5344CB8AC3E}">
        <p14:creationId xmlns:p14="http://schemas.microsoft.com/office/powerpoint/2010/main" val="949873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026564" cy="5232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Impact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projection</a:t>
            </a:r>
            <a:r>
              <a:rPr lang="ko-KR" altLang="en-US" sz="2000">
                <a:latin typeface="+mn-ea"/>
              </a:rPr>
              <a:t>의 매개변수 값 출력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언리얼 구현</a:t>
            </a:r>
          </a:p>
        </p:txBody>
      </p:sp>
      <p:pic>
        <p:nvPicPr>
          <p:cNvPr id="9" name="올리기">
            <a:hlinkClick r:id="" action="ppaction://media"/>
            <a:extLst>
              <a:ext uri="{FF2B5EF4-FFF2-40B4-BE49-F238E27FC236}">
                <a16:creationId xmlns:a16="http://schemas.microsoft.com/office/drawing/2014/main" id="{A5DAC1E6-D968-7A7B-01A4-20115243D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199" y="2956437"/>
            <a:ext cx="5257801" cy="3115734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E8F9BB3-39F5-3360-B39A-069D23FB380E}"/>
              </a:ext>
            </a:extLst>
          </p:cNvPr>
          <p:cNvSpPr txBox="1">
            <a:spLocks/>
          </p:cNvSpPr>
          <p:nvPr/>
        </p:nvSpPr>
        <p:spPr>
          <a:xfrm>
            <a:off x="6327238" y="1825625"/>
            <a:ext cx="5612685" cy="409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Impact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projection </a:t>
            </a:r>
            <a:r>
              <a:rPr lang="ko-KR" altLang="en-US" sz="2000">
                <a:latin typeface="+mn-ea"/>
              </a:rPr>
              <a:t>함수에 매개변수 대입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EE7E92-1AE1-FFAF-BC6D-F250FDFD43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688" y="2522854"/>
            <a:ext cx="5108528" cy="376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3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앞으로의 방향성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10597446" cy="36043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기존의 방식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미리 부서지는 모습을 정해두고 </a:t>
            </a: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에 해당 모습을 시뮬레이션 하는 씬은 어색함을 느낄 수 있음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게임 내의 모든 물체에 대해서 부서지는 모습을 미리 구현해두는 것은 어려움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논문의 방식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에 들어오는 </a:t>
            </a:r>
            <a:r>
              <a:rPr lang="en-US" altLang="ko-KR" sz="1600">
                <a:latin typeface="+mn-ea"/>
              </a:rPr>
              <a:t>impact</a:t>
            </a:r>
            <a:r>
              <a:rPr lang="ko-KR" altLang="en-US" sz="1600">
                <a:latin typeface="+mn-ea"/>
              </a:rPr>
              <a:t>에 대하여 실시간으로 파괴될 </a:t>
            </a:r>
            <a:r>
              <a:rPr lang="en-US" altLang="ko-KR" sz="1600">
                <a:latin typeface="+mn-ea"/>
              </a:rPr>
              <a:t>mesh</a:t>
            </a:r>
            <a:r>
              <a:rPr lang="ko-KR" altLang="en-US" sz="1600">
                <a:latin typeface="+mn-ea"/>
              </a:rPr>
              <a:t>를 만들어주기 때문에 어색함이 적어질 것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기존의 방식보다 적은 </a:t>
            </a:r>
            <a:r>
              <a:rPr lang="en-US" altLang="ko-KR" sz="1600">
                <a:latin typeface="+mn-ea"/>
              </a:rPr>
              <a:t>cost</a:t>
            </a:r>
            <a:r>
              <a:rPr lang="ko-KR" altLang="en-US" sz="1600">
                <a:latin typeface="+mn-ea"/>
              </a:rPr>
              <a:t>로 실행되기 때문에 더 많은 물체에 적용할 수 있을 것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에 필요한 연산이 거의 없기 때문에 성능의 향상도 있을 것 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20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8302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앞으로의 방향성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3854382" cy="41515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언리얼 기본 </a:t>
            </a:r>
            <a:r>
              <a:rPr lang="en-US" altLang="ko-KR" sz="2000">
                <a:latin typeface="+mn-ea"/>
              </a:rPr>
              <a:t>fracture </a:t>
            </a:r>
            <a:r>
              <a:rPr lang="ko-KR" altLang="en-US" sz="2000">
                <a:latin typeface="+mn-ea"/>
              </a:rPr>
              <a:t>방식</a:t>
            </a:r>
            <a:r>
              <a:rPr lang="en-US" altLang="ko-KR" sz="2000">
                <a:latin typeface="+mn-ea"/>
              </a:rPr>
              <a:t>:</a:t>
            </a:r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2000">
              <a:latin typeface="+mn-ea"/>
            </a:endParaRPr>
          </a:p>
        </p:txBody>
      </p:sp>
      <p:pic>
        <p:nvPicPr>
          <p:cNvPr id="8" name="언리얼 방식">
            <a:hlinkClick r:id="" action="ppaction://media"/>
            <a:extLst>
              <a:ext uri="{FF2B5EF4-FFF2-40B4-BE49-F238E27FC236}">
                <a16:creationId xmlns:a16="http://schemas.microsoft.com/office/drawing/2014/main" id="{EEA59936-406E-C00C-48A0-2761828C0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1663" y="3018367"/>
            <a:ext cx="6317286" cy="34745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871F290-6535-D8EB-29BB-50BC8A6E9D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164" y="2240782"/>
            <a:ext cx="3490981" cy="36704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AAE7251-E3AE-4144-B360-EB58ABC28007}"/>
              </a:ext>
            </a:extLst>
          </p:cNvPr>
          <p:cNvSpPr txBox="1"/>
          <p:nvPr/>
        </p:nvSpPr>
        <p:spPr>
          <a:xfrm>
            <a:off x="1024931" y="2240782"/>
            <a:ext cx="6317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+mn-ea"/>
              </a:rPr>
              <a:t> 미리 부서지는 모양과 방식을 정하는 결정</a:t>
            </a:r>
            <a:endParaRPr lang="en-US" altLang="ko-KR" sz="1800">
              <a:latin typeface="+mn-ea"/>
            </a:endParaRPr>
          </a:p>
          <a:p>
            <a:r>
              <a:rPr lang="en-US" altLang="ko-KR">
                <a:latin typeface="+mn-ea"/>
              </a:rPr>
              <a:t> </a:t>
            </a:r>
            <a:r>
              <a:rPr lang="ko-KR" altLang="en-US">
                <a:latin typeface="+mn-ea"/>
              </a:rPr>
              <a:t>물체의 약한 부위에 상관없이 랜덤한 </a:t>
            </a:r>
            <a:r>
              <a:rPr lang="en-US" altLang="ko-KR">
                <a:latin typeface="+mn-ea"/>
              </a:rPr>
              <a:t>fracture pattern</a:t>
            </a:r>
            <a:endParaRPr lang="en-US" altLang="ko-KR" sz="1800">
              <a:latin typeface="+mn-ea"/>
            </a:endParaRPr>
          </a:p>
          <a:p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10F1E8-92C6-6911-F5D5-4DAFA8A029F8}"/>
              </a:ext>
            </a:extLst>
          </p:cNvPr>
          <p:cNvSpPr txBox="1"/>
          <p:nvPr/>
        </p:nvSpPr>
        <p:spPr>
          <a:xfrm>
            <a:off x="7619800" y="6039060"/>
            <a:ext cx="4649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Runtime</a:t>
            </a:r>
            <a:r>
              <a:rPr lang="ko-KR" altLang="en-US"/>
              <a:t>이 아닐 때 파괴 될 물체의 특성을 지정하는 방식</a:t>
            </a:r>
          </a:p>
        </p:txBody>
      </p:sp>
    </p:spTree>
    <p:extLst>
      <p:ext uri="{BB962C8B-B14F-4D97-AF65-F5344CB8AC3E}">
        <p14:creationId xmlns:p14="http://schemas.microsoft.com/office/powerpoint/2010/main" val="49461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앞으로의 방향성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5581793" cy="369333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구현하고자 하는 방식</a:t>
            </a:r>
            <a:r>
              <a:rPr lang="en-US" altLang="ko-KR" sz="2000">
                <a:latin typeface="+mn-ea"/>
              </a:rPr>
              <a:t>:</a:t>
            </a:r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200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E60D09-B33C-9FDE-4013-E222D668F6B8}"/>
              </a:ext>
            </a:extLst>
          </p:cNvPr>
          <p:cNvSpPr txBox="1"/>
          <p:nvPr/>
        </p:nvSpPr>
        <p:spPr>
          <a:xfrm>
            <a:off x="950787" y="6280732"/>
            <a:ext cx="684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구현이 완료되었을 때 예상되는 씬 </a:t>
            </a:r>
            <a:r>
              <a:rPr lang="en-US" altLang="ko-KR"/>
              <a:t>– </a:t>
            </a:r>
            <a:r>
              <a:rPr lang="ko-KR" altLang="en-US"/>
              <a:t>다양한 방향에 대한 처리</a:t>
            </a:r>
            <a:endParaRPr lang="en-US" altLang="ko-KR"/>
          </a:p>
        </p:txBody>
      </p:sp>
      <p:pic>
        <p:nvPicPr>
          <p:cNvPr id="7" name="논문">
            <a:hlinkClick r:id="" action="ppaction://media"/>
            <a:extLst>
              <a:ext uri="{FF2B5EF4-FFF2-40B4-BE49-F238E27FC236}">
                <a16:creationId xmlns:a16="http://schemas.microsoft.com/office/drawing/2014/main" id="{EFEC5F40-F1A4-C04A-E6AA-1DB32356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7297" y="2921476"/>
            <a:ext cx="5398112" cy="3198881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B8255C5-8A23-CFD2-460C-83A59A1DECF6}"/>
              </a:ext>
            </a:extLst>
          </p:cNvPr>
          <p:cNvSpPr txBox="1">
            <a:spLocks/>
          </p:cNvSpPr>
          <p:nvPr/>
        </p:nvSpPr>
        <p:spPr>
          <a:xfrm>
            <a:off x="6767422" y="1825626"/>
            <a:ext cx="5170020" cy="2665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추가적인 예시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광석을 캐는 씬에서 충격을 가한 방향과 힘에 대하여 적합한 파괴 시뮬레이션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폭탄을 통해 광석을 캘 때는 강하고 광범위한 </a:t>
            </a:r>
            <a:r>
              <a:rPr lang="en-US" altLang="ko-KR" sz="1600">
                <a:latin typeface="+mn-ea"/>
              </a:rPr>
              <a:t>impact</a:t>
            </a:r>
            <a:r>
              <a:rPr lang="ko-KR" altLang="en-US" sz="1600">
                <a:latin typeface="+mn-ea"/>
              </a:rPr>
              <a:t> 발생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곡괭이로 광석을 캘 때는 폭탄보다 다양한     방향과 작은 </a:t>
            </a:r>
            <a:r>
              <a:rPr lang="en-US" altLang="ko-KR" sz="1600">
                <a:latin typeface="+mn-ea"/>
              </a:rPr>
              <a:t>impact</a:t>
            </a:r>
            <a:r>
              <a:rPr lang="ko-KR" altLang="en-US" sz="1600">
                <a:latin typeface="+mn-ea"/>
              </a:rPr>
              <a:t>가 발생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다양한 상황에 적합한 시뮬레이션 구현</a:t>
            </a:r>
            <a:endParaRPr lang="en-US" altLang="ko-KR" sz="160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A79696-22C1-59E6-E95A-3E9A9C57CF92}"/>
              </a:ext>
            </a:extLst>
          </p:cNvPr>
          <p:cNvSpPr txBox="1"/>
          <p:nvPr/>
        </p:nvSpPr>
        <p:spPr>
          <a:xfrm>
            <a:off x="1021879" y="2194958"/>
            <a:ext cx="5745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+mn-ea"/>
              </a:rPr>
              <a:t>실시간에 오는 충격 </a:t>
            </a:r>
            <a:r>
              <a:rPr lang="en-US" altLang="ko-KR" sz="1800">
                <a:latin typeface="+mn-ea"/>
              </a:rPr>
              <a:t>(</a:t>
            </a:r>
            <a:r>
              <a:rPr lang="ko-KR" altLang="en-US" sz="1800">
                <a:latin typeface="+mn-ea"/>
              </a:rPr>
              <a:t>다양한 방향과 힘</a:t>
            </a:r>
            <a:r>
              <a:rPr lang="en-US" altLang="ko-KR" sz="1800">
                <a:latin typeface="+mn-ea"/>
              </a:rPr>
              <a:t>)</a:t>
            </a:r>
            <a:r>
              <a:rPr lang="ko-KR" altLang="en-US" sz="1800">
                <a:latin typeface="+mn-ea"/>
              </a:rPr>
              <a:t>에 대하여 같은 </a:t>
            </a:r>
            <a:r>
              <a:rPr lang="en-US" altLang="ko-KR" sz="1800">
                <a:latin typeface="+mn-ea"/>
              </a:rPr>
              <a:t>mesh </a:t>
            </a:r>
            <a:r>
              <a:rPr lang="ko-KR" altLang="en-US" sz="1800">
                <a:latin typeface="+mn-ea"/>
              </a:rPr>
              <a:t>이지만 다르게 부서지도록 구현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199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9CC15A-16D7-94C0-2800-C0039074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4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b="1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9EFDB-1138-1D7B-B199-ADCBBA292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주제 선정</a:t>
            </a:r>
            <a:endParaRPr lang="en-US" altLang="ko-KR"/>
          </a:p>
          <a:p>
            <a:r>
              <a:rPr lang="ko-KR" altLang="en-US"/>
              <a:t>타겟 논문 및 코드 분석</a:t>
            </a:r>
            <a:endParaRPr lang="en-US" altLang="ko-KR"/>
          </a:p>
          <a:p>
            <a:r>
              <a:rPr lang="ko-KR" altLang="en-US"/>
              <a:t>진행 상황</a:t>
            </a:r>
            <a:endParaRPr lang="en-US" altLang="ko-KR"/>
          </a:p>
          <a:p>
            <a:r>
              <a:rPr lang="ko-KR" altLang="en-US"/>
              <a:t>앞으로의 방향성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3559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주제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8682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게임 이용자들은 넓은 맵에 존재하는 다양한 물체들과 상호작용을 원함</a:t>
            </a: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그러나 아직까지 게임 내에서 상호작용이 가능한 물체는 제한적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부서질 수 있을 듯한 물체이지만 실제로 부서지지 않는 물체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부서지기는 하지만 계속해서 같은 모습으로 부서지는 물체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미리 정해진 방식</a:t>
            </a:r>
            <a:r>
              <a:rPr lang="en-US" altLang="ko-KR" sz="1600">
                <a:latin typeface="+mn-ea"/>
              </a:rPr>
              <a:t>, </a:t>
            </a:r>
            <a:r>
              <a:rPr lang="ko-KR" altLang="en-US" sz="1600">
                <a:latin typeface="+mn-ea"/>
              </a:rPr>
              <a:t>들어오는 힘과 무관하게 부서지는 물체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endParaRPr lang="en-US" altLang="ko-KR" sz="20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survey</a:t>
            </a:r>
            <a:endParaRPr lang="ko-KR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CE0B87-5686-C577-058D-5E9526D35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558" y="3759200"/>
            <a:ext cx="5205192" cy="2927920"/>
          </a:xfrm>
          <a:prstGeom prst="rect">
            <a:avLst/>
          </a:prstGeom>
        </p:spPr>
      </p:pic>
      <p:pic>
        <p:nvPicPr>
          <p:cNvPr id="8" name="그림 7" descr="실내, 어두운이(가) 표시된 사진&#10;&#10;자동 생성된 설명">
            <a:extLst>
              <a:ext uri="{FF2B5EF4-FFF2-40B4-BE49-F238E27FC236}">
                <a16:creationId xmlns:a16="http://schemas.microsoft.com/office/drawing/2014/main" id="{C030AC1E-6A1D-0AA7-9A22-7A10787385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79" y="3759200"/>
            <a:ext cx="5205191" cy="292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0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주제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9525001" cy="6127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게임 내 많은 물체들과 상호작용에 있어 사실적인 파괴 시뮬레이션 구현이 목표</a:t>
            </a:r>
            <a:endParaRPr lang="en-US" altLang="ko-KR" sz="20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구현 목표</a:t>
            </a:r>
          </a:p>
        </p:txBody>
      </p:sp>
      <p:pic>
        <p:nvPicPr>
          <p:cNvPr id="6" name="잘부서짐">
            <a:hlinkClick r:id="" action="ppaction://media"/>
            <a:extLst>
              <a:ext uri="{FF2B5EF4-FFF2-40B4-BE49-F238E27FC236}">
                <a16:creationId xmlns:a16="http://schemas.microsoft.com/office/drawing/2014/main" id="{9A9CF47F-81F9-893E-EB22-B6908B6F94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00698" y="2393772"/>
            <a:ext cx="6548184" cy="3683354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9E7F8F0-6B45-5F1F-F400-924CB6927455}"/>
              </a:ext>
            </a:extLst>
          </p:cNvPr>
          <p:cNvSpPr txBox="1">
            <a:spLocks/>
          </p:cNvSpPr>
          <p:nvPr/>
        </p:nvSpPr>
        <p:spPr>
          <a:xfrm>
            <a:off x="838198" y="2361848"/>
            <a:ext cx="4636284" cy="3747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다양한 방향과 힘을 가지는 충격에 대한 적절한 파괴 시뮬레이션을 통해 게임 내의 사실적인 상호작용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6AC163-0754-B2A6-CB56-52B07C1DD06E}"/>
              </a:ext>
            </a:extLst>
          </p:cNvPr>
          <p:cNvSpPr txBox="1"/>
          <p:nvPr/>
        </p:nvSpPr>
        <p:spPr>
          <a:xfrm>
            <a:off x="6503188" y="6275941"/>
            <a:ext cx="474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논문 소개 영상에 등장하는 시뮬레이션 모습</a:t>
            </a:r>
          </a:p>
        </p:txBody>
      </p:sp>
    </p:spTree>
    <p:extLst>
      <p:ext uri="{BB962C8B-B14F-4D97-AF65-F5344CB8AC3E}">
        <p14:creationId xmlns:p14="http://schemas.microsoft.com/office/powerpoint/2010/main" val="210247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타겟 논문 및 코드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9525001" cy="48820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타겟 논문 </a:t>
            </a:r>
            <a:r>
              <a:rPr lang="en-US" altLang="ko-KR" sz="2000">
                <a:latin typeface="+mn-ea"/>
              </a:rPr>
              <a:t>&lt;</a:t>
            </a:r>
            <a:r>
              <a:rPr lang="en-US" altLang="ko-KR" sz="2000" b="1">
                <a:latin typeface="+mn-ea"/>
              </a:rPr>
              <a:t>Fracture Modes for Realtime Destruction</a:t>
            </a:r>
            <a:r>
              <a:rPr lang="en-US" altLang="ko-KR" sz="2000">
                <a:latin typeface="+mn-ea"/>
              </a:rPr>
              <a:t>&gt;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Abstract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물체의 진동</a:t>
            </a:r>
            <a:r>
              <a:rPr lang="en-US" altLang="ko-KR" sz="1600">
                <a:latin typeface="+mn-ea"/>
              </a:rPr>
              <a:t>, </a:t>
            </a:r>
            <a:r>
              <a:rPr lang="ko-KR" altLang="en-US" sz="1600">
                <a:latin typeface="+mn-ea"/>
              </a:rPr>
              <a:t>탄성 모드를 통해 물체의 약한 부위를 찾아내어 </a:t>
            </a:r>
            <a:r>
              <a:rPr lang="en-US" altLang="ko-KR" sz="1600">
                <a:latin typeface="+mn-ea"/>
              </a:rPr>
              <a:t>pre-fracture mode</a:t>
            </a:r>
            <a:r>
              <a:rPr lang="ko-KR" altLang="en-US" sz="1600">
                <a:latin typeface="+mn-ea"/>
              </a:rPr>
              <a:t>를 미리 계산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Pre-fractured</a:t>
            </a:r>
            <a:r>
              <a:rPr lang="ko-KR" altLang="en-US" sz="1600">
                <a:latin typeface="+mn-ea"/>
              </a:rPr>
              <a:t> </a:t>
            </a:r>
            <a:r>
              <a:rPr lang="en-US" altLang="ko-KR" sz="1600">
                <a:latin typeface="+mn-ea"/>
              </a:rPr>
              <a:t>mode</a:t>
            </a:r>
            <a:r>
              <a:rPr lang="ko-KR" altLang="en-US" sz="1600">
                <a:latin typeface="+mn-ea"/>
              </a:rPr>
              <a:t>를 이용하여 </a:t>
            </a: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 </a:t>
            </a:r>
            <a:r>
              <a:rPr lang="en-US" altLang="ko-KR" sz="1600">
                <a:latin typeface="+mn-ea"/>
              </a:rPr>
              <a:t>impact dependent fracture pattern </a:t>
            </a:r>
            <a:r>
              <a:rPr lang="ko-KR" altLang="en-US" sz="1600">
                <a:latin typeface="+mn-ea"/>
              </a:rPr>
              <a:t>생성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이전 방식과의 차이점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random Voronoi </a:t>
            </a:r>
            <a:r>
              <a:rPr lang="ko-KR" altLang="en-US" sz="1600">
                <a:latin typeface="+mn-ea"/>
              </a:rPr>
              <a:t>방식 사용 </a:t>
            </a:r>
            <a:r>
              <a:rPr lang="en-US" altLang="ko-KR" sz="1600">
                <a:latin typeface="+mn-ea"/>
              </a:rPr>
              <a:t>/ impact dependent </a:t>
            </a:r>
            <a:r>
              <a:rPr lang="ko-KR" altLang="en-US" sz="1600">
                <a:latin typeface="+mn-ea"/>
              </a:rPr>
              <a:t>하지 못함</a:t>
            </a:r>
            <a:endParaRPr lang="en-US" altLang="ko-KR" sz="16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9874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타겟 논문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– Fracture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Modes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for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Realtime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Destruction</a:t>
            </a:r>
            <a:endParaRPr lang="en-US" altLang="ko-KR" sz="2800">
              <a:latin typeface="+mn-ea"/>
            </a:endParaRPr>
          </a:p>
        </p:txBody>
      </p:sp>
      <p:pic>
        <p:nvPicPr>
          <p:cNvPr id="5" name="비교1">
            <a:hlinkClick r:id="" action="ppaction://media"/>
            <a:extLst>
              <a:ext uri="{FF2B5EF4-FFF2-40B4-BE49-F238E27FC236}">
                <a16:creationId xmlns:a16="http://schemas.microsoft.com/office/drawing/2014/main" id="{4651F9DA-1872-1495-BF78-D902406A55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0010" y="4176050"/>
            <a:ext cx="4500688" cy="2531637"/>
          </a:xfrm>
          <a:prstGeom prst="rect">
            <a:avLst/>
          </a:prstGeom>
        </p:spPr>
      </p:pic>
      <p:pic>
        <p:nvPicPr>
          <p:cNvPr id="7" name="비교2">
            <a:hlinkClick r:id="" action="ppaction://media"/>
            <a:extLst>
              <a:ext uri="{FF2B5EF4-FFF2-40B4-BE49-F238E27FC236}">
                <a16:creationId xmlns:a16="http://schemas.microsoft.com/office/drawing/2014/main" id="{8398C17B-D6F9-337C-AF77-5CF4B24BFB6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93417" y="4176049"/>
            <a:ext cx="4500688" cy="253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타겟 논문 및 코드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9873345" cy="48820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논문의 특징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pre-fracture mode</a:t>
            </a:r>
            <a:r>
              <a:rPr lang="ko-KR" altLang="en-US" sz="1600">
                <a:latin typeface="+mn-ea"/>
              </a:rPr>
              <a:t>는 </a:t>
            </a: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이 아닌 시점에 미리 계산</a:t>
            </a:r>
            <a:endParaRPr lang="en-US" altLang="ko-KR" sz="12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계산 결과를 이용하여 </a:t>
            </a:r>
            <a:r>
              <a:rPr lang="en-US" altLang="ko-KR" sz="1600">
                <a:latin typeface="+mn-ea"/>
              </a:rPr>
              <a:t>cost</a:t>
            </a:r>
            <a:r>
              <a:rPr lang="ko-KR" altLang="en-US" sz="1600">
                <a:latin typeface="+mn-ea"/>
              </a:rPr>
              <a:t>가 많이 드는 작업을 </a:t>
            </a: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에 하지 않도록 함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Simple nested cages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Impact vector </a:t>
            </a:r>
            <a:r>
              <a:rPr lang="ko-KR" altLang="en-US" sz="1600">
                <a:latin typeface="+mn-ea"/>
              </a:rPr>
              <a:t>의 간소화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기존 게임의 파괴 시뮬레이션은 성능의 문제로 실시간 계산 방식 사용하지 않음</a:t>
            </a: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그러나 논문 기술을 이용하면 실시간 시뮬레이션이 가능할 것</a:t>
            </a:r>
            <a:endParaRPr lang="en-US" altLang="ko-KR" sz="200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160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16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9378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타겟 논문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– Fracture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Modes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for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Realtime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Destruction</a:t>
            </a:r>
            <a:endParaRPr lang="en-US" altLang="ko-KR" sz="28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78570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타겟 논문 및 코드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9525001" cy="48820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Precompute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a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given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shape’s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fracture modes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Triangle mesh -&gt; Tertrahedralization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사면체화 된 </a:t>
            </a:r>
            <a:r>
              <a:rPr lang="en-US" altLang="ko-KR" sz="1600">
                <a:latin typeface="+mn-ea"/>
              </a:rPr>
              <a:t>mesh</a:t>
            </a:r>
            <a:r>
              <a:rPr lang="ko-KR" altLang="en-US" sz="1600">
                <a:latin typeface="+mn-ea"/>
              </a:rPr>
              <a:t>의 </a:t>
            </a:r>
            <a:r>
              <a:rPr lang="en-US" altLang="ko-KR" sz="1600">
                <a:latin typeface="+mn-ea"/>
              </a:rPr>
              <a:t>nodes, elements </a:t>
            </a:r>
            <a:r>
              <a:rPr lang="ko-KR" altLang="en-US" sz="1600">
                <a:latin typeface="+mn-ea"/>
              </a:rPr>
              <a:t>이용 </a:t>
            </a:r>
            <a:r>
              <a:rPr lang="en-US" altLang="ko-KR" sz="1600">
                <a:latin typeface="+mn-ea"/>
              </a:rPr>
              <a:t>-&gt; fracture_modes </a:t>
            </a:r>
            <a:r>
              <a:rPr lang="ko-KR" altLang="en-US" sz="1600">
                <a:latin typeface="+mn-ea"/>
              </a:rPr>
              <a:t>생성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compute_modes() </a:t>
            </a:r>
            <a:r>
              <a:rPr lang="ko-KR" altLang="en-US" sz="1600">
                <a:latin typeface="+mn-ea"/>
              </a:rPr>
              <a:t>실행 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Impact-dependent fracture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contact point, direction </a:t>
            </a:r>
            <a:r>
              <a:rPr lang="ko-KR" altLang="en-US" sz="1600">
                <a:latin typeface="+mn-ea"/>
              </a:rPr>
              <a:t>설정</a:t>
            </a:r>
            <a:r>
              <a:rPr lang="en-US" altLang="ko-KR" sz="1600">
                <a:latin typeface="+mn-ea"/>
              </a:rPr>
              <a:t> (impact_projection‘s</a:t>
            </a:r>
            <a:r>
              <a:rPr lang="ko-KR" altLang="en-US" sz="1600">
                <a:latin typeface="+mn-ea"/>
              </a:rPr>
              <a:t> </a:t>
            </a:r>
            <a:r>
              <a:rPr lang="en-US" altLang="ko-KR" sz="1600">
                <a:latin typeface="+mn-ea"/>
              </a:rPr>
              <a:t>parameters)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Impact_projection() </a:t>
            </a:r>
            <a:r>
              <a:rPr lang="ko-KR" altLang="en-US" sz="1600">
                <a:latin typeface="+mn-ea"/>
              </a:rPr>
              <a:t>실행</a:t>
            </a:r>
            <a:endParaRPr lang="en-US" altLang="ko-KR" sz="16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코드 분석</a:t>
            </a:r>
          </a:p>
        </p:txBody>
      </p:sp>
    </p:spTree>
    <p:extLst>
      <p:ext uri="{BB962C8B-B14F-4D97-AF65-F5344CB8AC3E}">
        <p14:creationId xmlns:p14="http://schemas.microsoft.com/office/powerpoint/2010/main" val="2418140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5032024" cy="165978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Compute Mode (not runtime)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1235 vertices, 3906 tetrahedra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Average time for compute each modes : 0.797 seconds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Impact precomputation : 62 seconds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논문 코드 실행</a:t>
            </a:r>
          </a:p>
        </p:txBody>
      </p:sp>
      <p:pic>
        <p:nvPicPr>
          <p:cNvPr id="9" name="그림 8" descr="레고, 장난감, 실내, 다채로운이(가) 표시된 사진&#10;&#10;자동 생성된 설명">
            <a:extLst>
              <a:ext uri="{FF2B5EF4-FFF2-40B4-BE49-F238E27FC236}">
                <a16:creationId xmlns:a16="http://schemas.microsoft.com/office/drawing/2014/main" id="{7F24340C-2C71-A2D4-E891-066DCCB81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020" y="622903"/>
            <a:ext cx="4453251" cy="2887655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5CB250C8-46F7-8880-1FF0-576EE5684193}"/>
              </a:ext>
            </a:extLst>
          </p:cNvPr>
          <p:cNvSpPr txBox="1">
            <a:spLocks/>
          </p:cNvSpPr>
          <p:nvPr/>
        </p:nvSpPr>
        <p:spPr>
          <a:xfrm>
            <a:off x="838197" y="3611888"/>
            <a:ext cx="11173181" cy="1422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Impact Projection (runtime)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파괴될 </a:t>
            </a:r>
            <a:r>
              <a:rPr lang="en-US" altLang="ko-KR" sz="1600">
                <a:latin typeface="+mn-ea"/>
              </a:rPr>
              <a:t>mesh</a:t>
            </a:r>
            <a:r>
              <a:rPr lang="ko-KR" altLang="en-US" sz="1600">
                <a:latin typeface="+mn-ea"/>
              </a:rPr>
              <a:t>의 모습 </a:t>
            </a:r>
            <a:r>
              <a:rPr lang="en-US" altLang="ko-KR" sz="1600">
                <a:latin typeface="+mn-ea"/>
              </a:rPr>
              <a:t>/ cage </a:t>
            </a:r>
            <a:r>
              <a:rPr lang="ko-KR" altLang="en-US" sz="1600">
                <a:latin typeface="+mn-ea"/>
              </a:rPr>
              <a:t>모드에 대한 </a:t>
            </a:r>
            <a:r>
              <a:rPr lang="en-US" altLang="ko-KR" sz="1600">
                <a:latin typeface="+mn-ea"/>
              </a:rPr>
              <a:t>impact projection </a:t>
            </a:r>
            <a:r>
              <a:rPr lang="ko-KR" altLang="en-US" sz="1600">
                <a:latin typeface="+mn-ea"/>
              </a:rPr>
              <a:t>결과 </a:t>
            </a:r>
            <a:r>
              <a:rPr lang="en-US" altLang="ko-KR" sz="1600">
                <a:latin typeface="+mn-ea"/>
              </a:rPr>
              <a:t>/ cage mesh</a:t>
            </a:r>
            <a:r>
              <a:rPr lang="ko-KR" altLang="en-US" sz="1600">
                <a:latin typeface="+mn-ea"/>
              </a:rPr>
              <a:t>에 스칼라 필드로</a:t>
            </a:r>
            <a:r>
              <a:rPr lang="en-US" altLang="ko-KR" sz="1600">
                <a:latin typeface="+mn-ea"/>
              </a:rPr>
              <a:t> impact</a:t>
            </a:r>
            <a:r>
              <a:rPr lang="ko-KR" altLang="en-US" sz="1600">
                <a:latin typeface="+mn-ea"/>
              </a:rPr>
              <a:t> 표현</a:t>
            </a:r>
            <a:endParaRPr lang="en-US" altLang="ko-KR" sz="160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B768700-C7B4-2D3D-07DD-02B7B0B8E5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0" t="34191" r="17783" b="10358"/>
          <a:stretch/>
        </p:blipFill>
        <p:spPr>
          <a:xfrm>
            <a:off x="1617130" y="4341303"/>
            <a:ext cx="3474159" cy="19547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93BF64-E85D-1BAC-B849-3D39A218F9B9}"/>
              </a:ext>
            </a:extLst>
          </p:cNvPr>
          <p:cNvSpPr txBox="1"/>
          <p:nvPr/>
        </p:nvSpPr>
        <p:spPr>
          <a:xfrm>
            <a:off x="6424787" y="6333179"/>
            <a:ext cx="347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0.001 seconds for 4 pieces</a:t>
            </a:r>
            <a:endParaRPr lang="ko-KR" altLang="en-US" sz="160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97A911F-4FEB-28A7-BCFD-8D4A1D37A0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9" t="34563" r="28032" b="14307"/>
          <a:stretch/>
        </p:blipFill>
        <p:spPr>
          <a:xfrm>
            <a:off x="5996788" y="4440163"/>
            <a:ext cx="3206045" cy="179493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960EFA8-0FD5-E74D-ECC4-9F0DBBF55BD4}"/>
              </a:ext>
            </a:extLst>
          </p:cNvPr>
          <p:cNvSpPr txBox="1"/>
          <p:nvPr/>
        </p:nvSpPr>
        <p:spPr>
          <a:xfrm>
            <a:off x="1614311" y="6333179"/>
            <a:ext cx="32060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</a:pPr>
            <a:r>
              <a:rPr lang="en-US" altLang="ko-KR" sz="1600">
                <a:latin typeface="+mn-ea"/>
              </a:rPr>
              <a:t>0.001 seconds for 7 pieces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16C2A8-66B8-BA46-71D9-F8D2D754157C}"/>
              </a:ext>
            </a:extLst>
          </p:cNvPr>
          <p:cNvSpPr txBox="1"/>
          <p:nvPr/>
        </p:nvSpPr>
        <p:spPr>
          <a:xfrm>
            <a:off x="8997191" y="2859197"/>
            <a:ext cx="2731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20</a:t>
            </a:r>
            <a:r>
              <a:rPr lang="ko-KR" altLang="en-US" sz="1600"/>
              <a:t> </a:t>
            </a:r>
            <a:r>
              <a:rPr lang="en-US" altLang="ko-KR" sz="1600"/>
              <a:t>unique fracture modes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93434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6DFF2-1E59-6101-3891-56000730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>
            <a:normAutofit/>
          </a:bodyPr>
          <a:lstStyle/>
          <a:p>
            <a:r>
              <a:rPr lang="ko-KR" altLang="en-US" sz="4000" b="1"/>
              <a:t>진행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35A17-8A49-D326-8ABC-FF6ACD12B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4185358" cy="466725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언리얼 </a:t>
            </a:r>
            <a:r>
              <a:rPr lang="en-US" altLang="ko-KR" sz="2000">
                <a:latin typeface="+mn-ea"/>
              </a:rPr>
              <a:t>python</a:t>
            </a:r>
            <a:r>
              <a:rPr lang="ko-KR" altLang="en-US" sz="2000">
                <a:latin typeface="+mn-ea"/>
              </a:rPr>
              <a:t> </a:t>
            </a:r>
            <a:r>
              <a:rPr lang="en-US" altLang="ko-KR" sz="2000">
                <a:latin typeface="+mn-ea"/>
              </a:rPr>
              <a:t>+</a:t>
            </a:r>
            <a:r>
              <a:rPr lang="ko-KR" altLang="en-US" sz="2000">
                <a:latin typeface="+mn-ea"/>
              </a:rPr>
              <a:t> 논문 코드 연동</a:t>
            </a:r>
            <a:endParaRPr lang="en-US" altLang="ko-KR" sz="20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ko-KR" altLang="en-US" sz="2000">
                <a:latin typeface="+mn-ea"/>
              </a:rPr>
              <a:t>문제점</a:t>
            </a:r>
            <a:endParaRPr lang="en-US" altLang="ko-KR" sz="20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언리얼에서 코드를 실행은 했지만 실행 이후 계산된 결과를 언리얼에서 이용할 방법을 찾지 못함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Numpy</a:t>
            </a:r>
            <a:r>
              <a:rPr lang="ko-KR" altLang="en-US" sz="1600">
                <a:latin typeface="+mn-ea"/>
              </a:rPr>
              <a:t>나 라이브러리를 통한 계산값 저장의 문제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600">
                <a:latin typeface="+mn-ea"/>
              </a:rPr>
              <a:t>Runtime</a:t>
            </a:r>
            <a:r>
              <a:rPr lang="ko-KR" altLang="en-US" sz="1600">
                <a:latin typeface="+mn-ea"/>
              </a:rPr>
              <a:t>에는 언리얼의 파이썬 사용 어려움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+mn-ea"/>
              </a:rPr>
              <a:t>compute_modes()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해당 함수의 연산 결과를 받을 방법 찾아야 함</a:t>
            </a:r>
            <a:endParaRPr lang="en-US" altLang="ko-KR" sz="1600">
              <a:latin typeface="+mn-ea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600">
                <a:latin typeface="+mn-ea"/>
              </a:rPr>
              <a:t>언리얼로 해당 값을 옮기기</a:t>
            </a:r>
            <a:endParaRPr lang="en-US" altLang="ko-KR" sz="1600">
              <a:latin typeface="+mn-ea"/>
            </a:endParaRPr>
          </a:p>
          <a:p>
            <a:pPr>
              <a:lnSpc>
                <a:spcPct val="100000"/>
              </a:lnSpc>
              <a:buFontTx/>
              <a:buChar char="-"/>
            </a:pPr>
            <a:endParaRPr lang="ko-KR" altLang="en-US" sz="200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817F21-EED7-4529-8D7E-C76E8998E8A0}"/>
              </a:ext>
            </a:extLst>
          </p:cNvPr>
          <p:cNvSpPr txBox="1"/>
          <p:nvPr/>
        </p:nvSpPr>
        <p:spPr>
          <a:xfrm>
            <a:off x="838200" y="1079212"/>
            <a:ext cx="398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언리얼 </a:t>
            </a:r>
            <a:r>
              <a:rPr lang="en-US" altLang="ko-KR" sz="2800">
                <a:solidFill>
                  <a:schemeClr val="bg1">
                    <a:lumMod val="50000"/>
                  </a:schemeClr>
                </a:solidFill>
              </a:rPr>
              <a:t>python </a:t>
            </a:r>
            <a:r>
              <a:rPr lang="ko-KR" altLang="en-US" sz="2800">
                <a:solidFill>
                  <a:schemeClr val="bg1">
                    <a:lumMod val="50000"/>
                  </a:schemeClr>
                </a:solidFill>
              </a:rPr>
              <a:t>연동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9D58D5E-1B1D-57AF-4527-EE90258BE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344" y="1785989"/>
            <a:ext cx="3044324" cy="39322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5FFE40-D2C1-9BC4-7862-F5A3B63507C9}"/>
              </a:ext>
            </a:extLst>
          </p:cNvPr>
          <p:cNvSpPr txBox="1"/>
          <p:nvPr/>
        </p:nvSpPr>
        <p:spPr>
          <a:xfrm>
            <a:off x="5681070" y="5862151"/>
            <a:ext cx="252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computes mode </a:t>
            </a:r>
            <a:r>
              <a:rPr lang="ko-KR" altLang="en-US"/>
              <a:t>결과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C3AA150F-E360-0FBD-00F7-8CFEB38514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585" y="1785989"/>
            <a:ext cx="3354904" cy="30117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495CEA-67AE-D8CB-151E-25E36833479D}"/>
              </a:ext>
            </a:extLst>
          </p:cNvPr>
          <p:cNvSpPr txBox="1"/>
          <p:nvPr/>
        </p:nvSpPr>
        <p:spPr>
          <a:xfrm>
            <a:off x="8766875" y="4964267"/>
            <a:ext cx="3044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nodes, elements </a:t>
            </a:r>
            <a:r>
              <a:rPr lang="ko-KR" altLang="en-US"/>
              <a:t>출력결과</a:t>
            </a:r>
          </a:p>
        </p:txBody>
      </p:sp>
    </p:spTree>
    <p:extLst>
      <p:ext uri="{BB962C8B-B14F-4D97-AF65-F5344CB8AC3E}">
        <p14:creationId xmlns:p14="http://schemas.microsoft.com/office/powerpoint/2010/main" val="1115276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658</Words>
  <Application>Microsoft Office PowerPoint</Application>
  <PresentationFormat>와이드스크린</PresentationFormat>
  <Paragraphs>114</Paragraphs>
  <Slides>14</Slides>
  <Notes>12</Notes>
  <HiddenSlides>0</HiddenSlides>
  <MMClips>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펄어비스 인재양성 프로젝트</vt:lpstr>
      <vt:lpstr>개요</vt:lpstr>
      <vt:lpstr>주제 선정</vt:lpstr>
      <vt:lpstr>주제 선정</vt:lpstr>
      <vt:lpstr>타겟 논문 및 코드 분석</vt:lpstr>
      <vt:lpstr>타겟 논문 및 코드 분석</vt:lpstr>
      <vt:lpstr>타겟 논문 및 코드 분석</vt:lpstr>
      <vt:lpstr>진행 상황</vt:lpstr>
      <vt:lpstr>진행 상황</vt:lpstr>
      <vt:lpstr>진행 상황</vt:lpstr>
      <vt:lpstr>진행 상황</vt:lpstr>
      <vt:lpstr>앞으로의 방향성</vt:lpstr>
      <vt:lpstr>앞으로의 방향성</vt:lpstr>
      <vt:lpstr>앞으로의 방향성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펄어비스 인재양성 프로젝트</dc:title>
  <dc:creator>임 형준</dc:creator>
  <cp:lastModifiedBy>임 형준</cp:lastModifiedBy>
  <cp:revision>1170</cp:revision>
  <dcterms:created xsi:type="dcterms:W3CDTF">2022-11-01T16:55:09Z</dcterms:created>
  <dcterms:modified xsi:type="dcterms:W3CDTF">2022-11-30T17:38:28Z</dcterms:modified>
</cp:coreProperties>
</file>

<file path=docProps/thumbnail.jpeg>
</file>